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8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83" d="100"/>
          <a:sy n="83" d="100"/>
        </p:scale>
        <p:origin x="10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F3BD-1E82-48D7-BE8A-453572D677AE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18E4-F6C6-48B3-9AD5-C80BF002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6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F3BD-1E82-48D7-BE8A-453572D677AE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18E4-F6C6-48B3-9AD5-C80BF002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7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F3BD-1E82-48D7-BE8A-453572D677AE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18E4-F6C6-48B3-9AD5-C80BF002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24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152BC-BC4C-42FE-9B9D-EBF90E0B4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6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1D238-12BE-4FE9-B121-8FA44A403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3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F3BD-1E82-48D7-BE8A-453572D677AE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18E4-F6C6-48B3-9AD5-C80BF002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5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F3BD-1E82-48D7-BE8A-453572D677AE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18E4-F6C6-48B3-9AD5-C80BF002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F3BD-1E82-48D7-BE8A-453572D677AE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18E4-F6C6-48B3-9AD5-C80BF002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9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F3BD-1E82-48D7-BE8A-453572D677AE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18E4-F6C6-48B3-9AD5-C80BF002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9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F3BD-1E82-48D7-BE8A-453572D677AE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18E4-F6C6-48B3-9AD5-C80BF002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7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F3BD-1E82-48D7-BE8A-453572D677AE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18E4-F6C6-48B3-9AD5-C80BF002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F3BD-1E82-48D7-BE8A-453572D677AE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18E4-F6C6-48B3-9AD5-C80BF002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1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F3BD-1E82-48D7-BE8A-453572D677AE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18E4-F6C6-48B3-9AD5-C80BF002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5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6F3BD-1E82-48D7-BE8A-453572D677AE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218E4-F6C6-48B3-9AD5-C80BF002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mrsmcgowan.com/reading/stages.htm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3434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Showcard Gothic" pitchFamily="82" charset="0"/>
              </a:rPr>
              <a:t/>
            </a:r>
            <a:br>
              <a:rPr lang="en-US" sz="4000" dirty="0" smtClean="0">
                <a:latin typeface="Showcard Gothic" pitchFamily="82" charset="0"/>
              </a:rPr>
            </a:br>
            <a:r>
              <a:rPr lang="en-US" sz="4000" dirty="0" err="1" smtClean="0">
                <a:latin typeface="Showcard Gothic" pitchFamily="82" charset="0"/>
              </a:rPr>
              <a:t>FifTH</a:t>
            </a:r>
            <a:r>
              <a:rPr lang="en-US" sz="4000" dirty="0" smtClean="0">
                <a:latin typeface="Showcard Gothic" pitchFamily="82" charset="0"/>
              </a:rPr>
              <a:t> GRADE</a:t>
            </a:r>
            <a:br>
              <a:rPr lang="en-US" sz="4000" dirty="0" smtClean="0">
                <a:latin typeface="Showcard Gothic" pitchFamily="82" charset="0"/>
              </a:rPr>
            </a:br>
            <a:r>
              <a:rPr lang="en-US" sz="4000" dirty="0" smtClean="0">
                <a:latin typeface="Showcard Gothic" pitchFamily="82" charset="0"/>
              </a:rPr>
              <a:t>PARENT ORIENTATION</a:t>
            </a:r>
            <a:br>
              <a:rPr lang="en-US" sz="4000" dirty="0" smtClean="0">
                <a:latin typeface="Showcard Gothic" pitchFamily="82" charset="0"/>
              </a:rPr>
            </a:br>
            <a:r>
              <a:rPr lang="en-US" sz="4000" dirty="0" smtClean="0">
                <a:latin typeface="Showcard Gothic" pitchFamily="82" charset="0"/>
              </a:rPr>
              <a:t>SEPTEMBER </a:t>
            </a:r>
            <a:r>
              <a:rPr lang="en-US" sz="4000" dirty="0" smtClean="0">
                <a:latin typeface="Showcard Gothic" pitchFamily="82" charset="0"/>
              </a:rPr>
              <a:t>12, 2018</a:t>
            </a:r>
            <a:r>
              <a:rPr lang="en-US" sz="4000" dirty="0" smtClean="0">
                <a:latin typeface="Kristen ITC" pitchFamily="66" charset="0"/>
              </a:rPr>
              <a:t/>
            </a:r>
            <a:br>
              <a:rPr lang="en-US" sz="4000" dirty="0" smtClean="0">
                <a:latin typeface="Kristen ITC" pitchFamily="66" charset="0"/>
              </a:rPr>
            </a:br>
            <a:endParaRPr lang="en-US" sz="4000" dirty="0" smtClean="0">
              <a:latin typeface="Kristen ITC" pitchFamily="66" charset="0"/>
            </a:endParaRPr>
          </a:p>
        </p:txBody>
      </p:sp>
      <p:pic>
        <p:nvPicPr>
          <p:cNvPr id="18435" name="Picture 5" descr="hug-club-clip-art-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361238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Kristen ITC" pitchFamily="66" charset="0"/>
              </a:rPr>
              <a:t>Social Studies</a:t>
            </a:r>
            <a:br>
              <a:rPr lang="en-US" sz="4000" dirty="0" smtClean="0">
                <a:latin typeface="Kristen ITC" pitchFamily="66" charset="0"/>
              </a:rPr>
            </a:br>
            <a:r>
              <a:rPr lang="en-US" sz="4000" dirty="0" smtClean="0">
                <a:latin typeface="Kristen ITC" pitchFamily="66" charset="0"/>
              </a:rPr>
              <a:t>The Western Hemisphere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1417638"/>
            <a:ext cx="6705600" cy="4708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>
                <a:latin typeface="Kristen ITC" pitchFamily="66" charset="0"/>
              </a:rPr>
              <a:t> </a:t>
            </a:r>
            <a:r>
              <a:rPr lang="en-US" sz="2400" dirty="0" smtClean="0">
                <a:latin typeface="Kristen ITC" pitchFamily="66" charset="0"/>
              </a:rPr>
              <a:t>     </a:t>
            </a:r>
            <a:r>
              <a:rPr lang="en-US" sz="2400" i="1" dirty="0" smtClean="0">
                <a:latin typeface="Kristen ITC" pitchFamily="66" charset="0"/>
              </a:rPr>
              <a:t>Pearson :my World Geography</a:t>
            </a:r>
          </a:p>
          <a:p>
            <a:pPr algn="ctr" eaLnBrk="1" hangingPunct="1">
              <a:buFontTx/>
              <a:buNone/>
            </a:pPr>
            <a:r>
              <a:rPr lang="en-US" sz="2400" i="1" dirty="0" smtClean="0">
                <a:latin typeface="Kristen ITC" pitchFamily="66" charset="0"/>
              </a:rPr>
              <a:t>Western </a:t>
            </a:r>
            <a:r>
              <a:rPr lang="en-US" sz="2400" i="1" dirty="0" smtClean="0">
                <a:latin typeface="Kristen ITC" pitchFamily="66" charset="0"/>
              </a:rPr>
              <a:t>Hemisphere</a:t>
            </a:r>
            <a:br>
              <a:rPr lang="en-US" sz="2400" i="1" dirty="0" smtClean="0">
                <a:latin typeface="Kristen ITC" pitchFamily="66" charset="0"/>
              </a:rPr>
            </a:br>
            <a:r>
              <a:rPr lang="en-US" sz="2400" i="1" dirty="0" smtClean="0">
                <a:latin typeface="Kristen ITC" pitchFamily="66" charset="0"/>
              </a:rPr>
              <a:t> </a:t>
            </a:r>
            <a:r>
              <a:rPr lang="en-US" sz="2400" dirty="0" smtClean="0">
                <a:latin typeface="Kristen ITC" pitchFamily="66" charset="0"/>
              </a:rPr>
              <a:t>text available on pearsonrealize.com </a:t>
            </a:r>
            <a:endParaRPr lang="en-US" sz="2400" i="1" dirty="0" smtClean="0">
              <a:latin typeface="Kristen ITC" pitchFamily="66" charset="0"/>
            </a:endParaRPr>
          </a:p>
          <a:p>
            <a:pPr algn="ctr" eaLnBrk="1" hangingPunct="1">
              <a:buFontTx/>
              <a:buNone/>
            </a:pPr>
            <a:endParaRPr lang="en-US" sz="2400" dirty="0" smtClean="0">
              <a:latin typeface="Kristen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124200"/>
            <a:ext cx="868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x-none" sz="2800"/>
              <a:t>Grade 5 Social Studies is based on the history and geography of the Western </a:t>
            </a:r>
            <a:r>
              <a:rPr lang="x-none" sz="2800" smtClean="0"/>
              <a:t>Hemisphere</a:t>
            </a:r>
            <a:r>
              <a:rPr lang="en-US" sz="2800" dirty="0" smtClean="0"/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/>
              <a:t>Explores </a:t>
            </a:r>
            <a:r>
              <a:rPr lang="x-none" sz="2800" smtClean="0"/>
              <a:t>the </a:t>
            </a:r>
            <a:r>
              <a:rPr lang="x-none" sz="2800"/>
              <a:t>development of cultures, civilizations, and </a:t>
            </a:r>
            <a:r>
              <a:rPr lang="x-none" sz="2800" smtClean="0"/>
              <a:t>empires</a:t>
            </a:r>
            <a:r>
              <a:rPr lang="en-US" sz="2800" dirty="0" smtClean="0"/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/>
              <a:t>C</a:t>
            </a:r>
            <a:r>
              <a:rPr lang="x-none" sz="2800" smtClean="0"/>
              <a:t>ompar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x-none" sz="2800" smtClean="0"/>
              <a:t>the </a:t>
            </a:r>
            <a:r>
              <a:rPr lang="x-none" sz="2800"/>
              <a:t>government and economic systems of modern nations. </a:t>
            </a:r>
            <a:endParaRPr lang="en-US" sz="2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/>
              <a:t>C</a:t>
            </a:r>
            <a:r>
              <a:rPr lang="x-none" sz="2800" smtClean="0"/>
              <a:t>over</a:t>
            </a:r>
            <a:r>
              <a:rPr lang="en-US" sz="2800" dirty="0" smtClean="0"/>
              <a:t>s</a:t>
            </a:r>
            <a:r>
              <a:rPr lang="x-none" sz="2800" smtClean="0"/>
              <a:t> </a:t>
            </a:r>
            <a:r>
              <a:rPr lang="x-none" sz="2800"/>
              <a:t>a time span from prehistory into modern times.  </a:t>
            </a:r>
            <a:endParaRPr lang="en-US" sz="2800" dirty="0"/>
          </a:p>
        </p:txBody>
      </p:sp>
      <p:pic>
        <p:nvPicPr>
          <p:cNvPr id="2050" name="Picture 2" descr="Image result for western hemispher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34" y="-43873"/>
            <a:ext cx="296227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Kristen ITC" pitchFamily="66" charset="0"/>
              </a:rPr>
              <a:t>Looking forward</a:t>
            </a:r>
            <a:br>
              <a:rPr lang="en-US" dirty="0" smtClean="0">
                <a:latin typeface="Kristen ITC" pitchFamily="66" charset="0"/>
              </a:rPr>
            </a:br>
            <a:r>
              <a:rPr lang="en-US" dirty="0" smtClean="0">
                <a:latin typeface="Kristen ITC" pitchFamily="66" charset="0"/>
              </a:rPr>
              <a:t> to a </a:t>
            </a:r>
            <a:br>
              <a:rPr lang="en-US" dirty="0" smtClean="0">
                <a:latin typeface="Kristen ITC" pitchFamily="66" charset="0"/>
              </a:rPr>
            </a:br>
            <a:r>
              <a:rPr lang="en-US" dirty="0" smtClean="0">
                <a:latin typeface="Kristen ITC" pitchFamily="66" charset="0"/>
              </a:rPr>
              <a:t>positive and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smtClean="0">
                <a:latin typeface="Kristen ITC" pitchFamily="66" charset="0"/>
              </a:rPr>
              <a:t>productive year!</a:t>
            </a:r>
            <a:br>
              <a:rPr lang="en-US" dirty="0" smtClean="0">
                <a:latin typeface="Kristen ITC" pitchFamily="66" charset="0"/>
              </a:rPr>
            </a:br>
            <a:r>
              <a:rPr lang="en-US" dirty="0" smtClean="0">
                <a:latin typeface="Kristen ITC" pitchFamily="66" charset="0"/>
              </a:rPr>
              <a:t/>
            </a:r>
            <a:br>
              <a:rPr lang="en-US" dirty="0" smtClean="0">
                <a:latin typeface="Kristen ITC" pitchFamily="66" charset="0"/>
              </a:rPr>
            </a:br>
            <a:r>
              <a:rPr lang="en-US" dirty="0" smtClean="0">
                <a:latin typeface="Kristen ITC" pitchFamily="66" charset="0"/>
              </a:rPr>
              <a:t/>
            </a:r>
            <a:br>
              <a:rPr lang="en-US" dirty="0" smtClean="0">
                <a:latin typeface="Kristen ITC" pitchFamily="66" charset="0"/>
              </a:rPr>
            </a:br>
            <a:endParaRPr lang="en-US" dirty="0" smtClean="0">
              <a:latin typeface="Kristen ITC" pitchFamily="66" charset="0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Kristen ITC" pitchFamily="66" charset="0"/>
              </a:rPr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971800"/>
            <a:ext cx="3852155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isten ITC" pitchFamily="66" charset="0"/>
              </a:rPr>
              <a:t>Fifth Grade ELA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latin typeface="Kristen ITC" pitchFamily="66" charset="0"/>
              </a:rPr>
              <a:t>Purpose: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Kristen ITC" pitchFamily="66" charset="0"/>
              </a:rPr>
              <a:t>	The purpose of ELA is to strengthen students’ reading, writing, speaking, and listening skills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403350" y="4267200"/>
          <a:ext cx="633571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hoto Editor Photo" r:id="rId4" imgW="7640116" imgH="3123810" progId="MSPhotoEd.3">
                  <p:embed/>
                </p:oleObj>
              </mc:Choice>
              <mc:Fallback>
                <p:oleObj name="Photo Editor Photo" r:id="rId4" imgW="7640116" imgH="3123810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267200"/>
                        <a:ext cx="6335713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77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  <a:latin typeface="Kristen ITC" pitchFamily="66" charset="0"/>
              </a:rPr>
              <a:t>English Language Arts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126" y="1365621"/>
            <a:ext cx="8527473" cy="54027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Students in 5th grade should experience a balance of literature and informational texts 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Students will have opportunities </a:t>
            </a:r>
            <a:r>
              <a:rPr lang="en-US" sz="3000" dirty="0"/>
              <a:t>to engage with a variety of topics and </a:t>
            </a:r>
            <a:r>
              <a:rPr lang="en-US" sz="3000" dirty="0" smtClean="0"/>
              <a:t>texts. 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Writing activities and discussions </a:t>
            </a:r>
            <a:r>
              <a:rPr lang="en-US" sz="3000" dirty="0"/>
              <a:t>about texts </a:t>
            </a:r>
            <a:r>
              <a:rPr lang="en-US" sz="3000" dirty="0" smtClean="0"/>
              <a:t>will support </a:t>
            </a:r>
            <a:r>
              <a:rPr lang="en-US" sz="3000" dirty="0"/>
              <a:t>language </a:t>
            </a:r>
            <a:r>
              <a:rPr lang="en-US" sz="3000" dirty="0" smtClean="0"/>
              <a:t>development and knowledge building. </a:t>
            </a:r>
            <a:endParaRPr lang="en-US" sz="3000" dirty="0" smtClean="0">
              <a:latin typeface="Kristen ITC" pitchFamily="66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>
              <a:latin typeface="Kristen ITC" pitchFamily="66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>
              <a:latin typeface="Kristen ITC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Kristen ITC" pitchFamily="66" charset="0"/>
              </a:rPr>
              <a:t>ELA standards are divided into the following areas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Kristen ITC" pitchFamily="66" charset="0"/>
              </a:rPr>
              <a:t>Reading Standards </a:t>
            </a:r>
            <a:r>
              <a:rPr lang="en-US" sz="2400" dirty="0" smtClean="0">
                <a:latin typeface="Kristen ITC" pitchFamily="66" charset="0"/>
              </a:rPr>
              <a:t>(</a:t>
            </a:r>
            <a:r>
              <a:rPr lang="en-US" sz="2200" dirty="0" smtClean="0">
                <a:latin typeface="Kristen ITC" pitchFamily="66" charset="0"/>
              </a:rPr>
              <a:t>Literature and </a:t>
            </a:r>
            <a:r>
              <a:rPr lang="en-US" sz="2200" dirty="0" smtClean="0">
                <a:latin typeface="Kristen ITC" pitchFamily="66" charset="0"/>
              </a:rPr>
              <a:t>Informational </a:t>
            </a:r>
            <a:r>
              <a:rPr lang="en-US" sz="2200" dirty="0" smtClean="0">
                <a:latin typeface="Kristen ITC" pitchFamily="66" charset="0"/>
              </a:rPr>
              <a:t>Text)</a:t>
            </a:r>
            <a:endParaRPr lang="en-US" sz="2200" dirty="0" smtClean="0">
              <a:latin typeface="Kristen ITC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Kristen ITC" pitchFamily="66" charset="0"/>
              </a:rPr>
              <a:t>Writing Standards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Kristen ITC" pitchFamily="66" charset="0"/>
              </a:rPr>
              <a:t>Speaking and Listening Standards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Kristen ITC" pitchFamily="66" charset="0"/>
              </a:rPr>
              <a:t>Language Standards</a:t>
            </a:r>
          </a:p>
        </p:txBody>
      </p:sp>
    </p:spTree>
    <p:extLst>
      <p:ext uri="{BB962C8B-B14F-4D97-AF65-F5344CB8AC3E}">
        <p14:creationId xmlns:p14="http://schemas.microsoft.com/office/powerpoint/2010/main" val="17714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75000"/>
            </a:schemeClr>
          </a:fgClr>
          <a:bgClr>
            <a:schemeClr val="accent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Kristen ITC" pitchFamily="66" charset="0"/>
              </a:rPr>
              <a:t>Anthology</a:t>
            </a:r>
            <a:r>
              <a:rPr lang="en-US" dirty="0">
                <a:latin typeface="Kristen ITC" pitchFamily="66" charset="0"/>
              </a:rPr>
              <a:t/>
            </a:r>
            <a:br>
              <a:rPr lang="en-US" dirty="0">
                <a:latin typeface="Kristen ITC" pitchFamily="66" charset="0"/>
              </a:rPr>
            </a:br>
            <a:r>
              <a:rPr lang="en-US" sz="3100" i="1" dirty="0">
                <a:latin typeface="Kristen ITC" pitchFamily="66" charset="0"/>
              </a:rPr>
              <a:t>Scott </a:t>
            </a:r>
            <a:r>
              <a:rPr lang="en-US" sz="3100" i="1" dirty="0" err="1">
                <a:latin typeface="Kristen ITC" pitchFamily="66" charset="0"/>
              </a:rPr>
              <a:t>Foresman</a:t>
            </a:r>
            <a:r>
              <a:rPr lang="en-US" sz="3100" i="1" dirty="0">
                <a:latin typeface="Kristen ITC" pitchFamily="66" charset="0"/>
              </a:rPr>
              <a:t> Reading Street</a:t>
            </a:r>
            <a:br>
              <a:rPr lang="en-US" sz="3100" i="1" dirty="0">
                <a:latin typeface="Kristen ITC" pitchFamily="66" charset="0"/>
              </a:rPr>
            </a:br>
            <a:r>
              <a:rPr lang="en-US" sz="3100" dirty="0">
                <a:latin typeface="Kristen ITC" pitchFamily="66" charset="0"/>
              </a:rPr>
              <a:t>The textbook is available on-line at pearsonrealize.com</a:t>
            </a:r>
            <a:br>
              <a:rPr lang="en-US" sz="3100" dirty="0">
                <a:latin typeface="Kristen ITC" pitchFamily="66" charset="0"/>
              </a:rPr>
            </a:br>
            <a:r>
              <a:rPr lang="en-US" sz="3100" dirty="0" smtClean="0">
                <a:latin typeface="Kristen ITC" pitchFamily="66" charset="0"/>
              </a:rPr>
              <a:t/>
            </a:r>
            <a:br>
              <a:rPr lang="en-US" sz="3100" dirty="0" smtClean="0">
                <a:latin typeface="Kristen ITC" pitchFamily="66" charset="0"/>
              </a:rPr>
            </a:br>
            <a:r>
              <a:rPr lang="en-US" sz="3100" dirty="0">
                <a:latin typeface="Kristen ITC" pitchFamily="66" charset="0"/>
              </a:rPr>
              <a:t/>
            </a:r>
            <a:br>
              <a:rPr lang="en-US" sz="3100" dirty="0">
                <a:latin typeface="Kristen ITC" pitchFamily="66" charset="0"/>
              </a:rPr>
            </a:br>
            <a:endParaRPr lang="en-US" sz="3100" dirty="0" smtClean="0">
              <a:latin typeface="Kristen ITC" pitchFamily="66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057400"/>
            <a:ext cx="4343400" cy="40687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latin typeface="Kristen ITC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Kristen ITC" pitchFamily="66" charset="0"/>
              </a:rPr>
              <a:t>Unit </a:t>
            </a:r>
            <a:r>
              <a:rPr lang="en-US" sz="2800" dirty="0" smtClean="0">
                <a:latin typeface="Kristen ITC" pitchFamily="66" charset="0"/>
              </a:rPr>
              <a:t>themes include</a:t>
            </a:r>
            <a:r>
              <a:rPr lang="en-US" sz="2800" dirty="0" smtClean="0">
                <a:latin typeface="Kristen ITC" pitchFamily="66" charset="0"/>
              </a:rPr>
              <a:t>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latin typeface="Kristen ITC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Kristen ITC" pitchFamily="66" charset="0"/>
              </a:rPr>
              <a:t>Meeting Challenges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Kristen ITC" pitchFamily="66" charset="0"/>
              </a:rPr>
              <a:t>Doing the Right Thing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Kristen ITC" pitchFamily="66" charset="0"/>
              </a:rPr>
              <a:t>Inventors and Artists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Kristen ITC" pitchFamily="66" charset="0"/>
              </a:rPr>
              <a:t>Adapting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Kristen ITC" pitchFamily="66" charset="0"/>
              </a:rPr>
              <a:t>Adventurers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100" dirty="0" smtClean="0">
              <a:latin typeface="Kristen ITC" pitchFamily="66" charset="0"/>
            </a:endParaRPr>
          </a:p>
        </p:txBody>
      </p:sp>
      <p:pic>
        <p:nvPicPr>
          <p:cNvPr id="21509" name="Picture 6" descr="schoolbooks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7750" y="0"/>
            <a:ext cx="476250" cy="13239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8" descr="schoolboo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476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830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Kristen ITC" panose="03050502040202030202" pitchFamily="66" charset="0"/>
              </a:rPr>
              <a:t>Each unit offers a variety of genres…</a:t>
            </a:r>
          </a:p>
          <a:p>
            <a:pPr marL="0" indent="0">
              <a:buNone/>
            </a:pPr>
            <a:endParaRPr lang="en-US" sz="2400" dirty="0">
              <a:latin typeface="Kristen ITC" panose="03050502040202030202" pitchFamily="66" charset="0"/>
            </a:endParaRPr>
          </a:p>
          <a:p>
            <a:r>
              <a:rPr lang="en-US" sz="2400" dirty="0">
                <a:latin typeface="Kristen ITC" panose="03050502040202030202" pitchFamily="66" charset="0"/>
              </a:rPr>
              <a:t>Expository nonfiction</a:t>
            </a:r>
          </a:p>
          <a:p>
            <a:r>
              <a:rPr lang="en-US" sz="2400" dirty="0">
                <a:latin typeface="Kristen ITC" panose="03050502040202030202" pitchFamily="66" charset="0"/>
              </a:rPr>
              <a:t>Narrative nonfiction</a:t>
            </a:r>
          </a:p>
          <a:p>
            <a:r>
              <a:rPr lang="en-US" sz="2400" dirty="0">
                <a:latin typeface="Kristen ITC" panose="03050502040202030202" pitchFamily="66" charset="0"/>
              </a:rPr>
              <a:t>Realistic fiction</a:t>
            </a:r>
          </a:p>
          <a:p>
            <a:r>
              <a:rPr lang="en-US" sz="2400" dirty="0">
                <a:latin typeface="Kristen ITC" panose="03050502040202030202" pitchFamily="66" charset="0"/>
              </a:rPr>
              <a:t>Historical fiction</a:t>
            </a:r>
          </a:p>
          <a:p>
            <a:r>
              <a:rPr lang="en-US" sz="2400" dirty="0">
                <a:latin typeface="Kristen ITC" panose="03050502040202030202" pitchFamily="66" charset="0"/>
              </a:rPr>
              <a:t>Poetry</a:t>
            </a:r>
          </a:p>
          <a:p>
            <a:r>
              <a:rPr lang="en-US" sz="2400" dirty="0">
                <a:latin typeface="Kristen ITC" panose="03050502040202030202" pitchFamily="66" charset="0"/>
              </a:rPr>
              <a:t>Biography and Autobiography</a:t>
            </a:r>
          </a:p>
          <a:p>
            <a:pPr marL="0" indent="0">
              <a:buNone/>
            </a:pPr>
            <a:endParaRPr lang="en-US" sz="24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2438400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Kristen ITC" pitchFamily="66" charset="0"/>
              </a:rPr>
              <a:t>         Family Times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Kristen ITC" pitchFamily="66" charset="0"/>
              </a:rPr>
              <a:t>The Grammar and Vocabulary focus for each new selection will be shared in the “Family Times”. Expect to see one every other week. It is a purple sheet that should be in the ELA </a:t>
            </a:r>
            <a:r>
              <a:rPr lang="en-US" sz="2800" dirty="0" smtClean="0">
                <a:latin typeface="Kristen ITC" pitchFamily="66" charset="0"/>
              </a:rPr>
              <a:t>folder</a:t>
            </a:r>
            <a:r>
              <a:rPr lang="en-US" sz="2800" dirty="0" smtClean="0">
                <a:latin typeface="Kristen ITC" pitchFamily="66" charset="0"/>
              </a:rPr>
              <a:t>. </a:t>
            </a:r>
            <a:endParaRPr lang="en-US" sz="2800" dirty="0" smtClean="0">
              <a:latin typeface="Kristen ITC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Kristen ITC" pitchFamily="66" charset="0"/>
              </a:rPr>
              <a:t/>
            </a:r>
            <a:br>
              <a:rPr lang="en-US" sz="2800" dirty="0" smtClean="0">
                <a:latin typeface="Kristen ITC" pitchFamily="66" charset="0"/>
              </a:rPr>
            </a:br>
            <a:r>
              <a:rPr lang="en-US" sz="2800" b="1" dirty="0" smtClean="0">
                <a:latin typeface="Kristen ITC" pitchFamily="66" charset="0"/>
              </a:rPr>
              <a:t>Activities</a:t>
            </a:r>
            <a:r>
              <a:rPr lang="en-US" sz="2800" dirty="0" smtClean="0">
                <a:latin typeface="Kristen ITC" pitchFamily="66" charset="0"/>
              </a:rPr>
              <a:t> described in the Family Times are made for further exploration.  These can be done at home for extra credit. Parents need to provide a signature with the activity or a short description. 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latin typeface="Kristen ITC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Kristen ITC" pitchFamily="66" charset="0"/>
              </a:rPr>
              <a:t>Vocabulary will assessed every week. The first time will be a quiz.  Then there is always a vocabulary section on the </a:t>
            </a:r>
            <a:r>
              <a:rPr lang="en-US" sz="2800" dirty="0" smtClean="0">
                <a:latin typeface="Kristen ITC" pitchFamily="66" charset="0"/>
              </a:rPr>
              <a:t>final</a:t>
            </a:r>
            <a:r>
              <a:rPr lang="en-US" sz="2800" dirty="0" smtClean="0">
                <a:latin typeface="Kristen ITC" pitchFamily="66" charset="0"/>
              </a:rPr>
              <a:t> </a:t>
            </a:r>
            <a:r>
              <a:rPr lang="en-US" sz="2800" dirty="0" smtClean="0">
                <a:latin typeface="Kristen ITC" pitchFamily="66" charset="0"/>
              </a:rPr>
              <a:t>test.  It is essential that students spend some time studying these words at home.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Kristen ITC" pitchFamily="66" charset="0"/>
              </a:rPr>
              <a:t>	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5715000"/>
            <a:ext cx="2466975" cy="1009650"/>
          </a:xfrm>
          <a:noFill/>
        </p:spPr>
      </p:pic>
    </p:spTree>
    <p:extLst>
      <p:ext uri="{BB962C8B-B14F-4D97-AF65-F5344CB8AC3E}">
        <p14:creationId xmlns:p14="http://schemas.microsoft.com/office/powerpoint/2010/main" val="7965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isten ITC" pitchFamily="66" charset="0"/>
              </a:rPr>
              <a:t> A Fluent Reader…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6934200" cy="5715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recognizes plot of a story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recognizes problem and solution in a story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evaluates a character's actions or behaviors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uses a variety of clues to decode unfamiliar words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understands affixes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uses punctuation correctly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reads with expression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reads smoothly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selects a wide variety of books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silent sustained reading at least 30 minutes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confident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enjoys sharing favorite books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enjoys challenges 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selects reading during free time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 smtClean="0">
              <a:latin typeface="Kristen ITC" pitchFamily="66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000" dirty="0" smtClean="0"/>
              <a:t>Information taken from </a:t>
            </a:r>
            <a:r>
              <a:rPr lang="en-US" sz="1000" dirty="0" smtClean="0">
                <a:hlinkClick r:id="rId2"/>
              </a:rPr>
              <a:t>http://www.mrsmcgowan.com/reading/stages.htm</a:t>
            </a:r>
            <a:endParaRPr lang="en-US" sz="1000" dirty="0" smtClean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3925310"/>
            <a:ext cx="2857500" cy="2925763"/>
          </a:xfrm>
          <a:noFill/>
        </p:spPr>
      </p:pic>
    </p:spTree>
    <p:extLst>
      <p:ext uri="{BB962C8B-B14F-4D97-AF65-F5344CB8AC3E}">
        <p14:creationId xmlns:p14="http://schemas.microsoft.com/office/powerpoint/2010/main" val="35338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isten ITC" pitchFamily="66" charset="0"/>
              </a:rPr>
              <a:t>Independent Reading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219200"/>
            <a:ext cx="4038600" cy="48307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latin typeface="Kristen ITC" pitchFamily="66" charset="0"/>
              </a:rPr>
              <a:t>SCS’s homework policy includes independent reading for guidelines for each grade level. </a:t>
            </a:r>
            <a:br>
              <a:rPr lang="en-US" sz="2400" dirty="0" smtClean="0">
                <a:latin typeface="Kristen ITC" pitchFamily="66" charset="0"/>
              </a:rPr>
            </a:br>
            <a:endParaRPr lang="en-US" sz="1400" dirty="0" smtClean="0">
              <a:latin typeface="Kristen ITC" pitchFamily="66" charset="0"/>
            </a:endParaRPr>
          </a:p>
          <a:p>
            <a:pPr eaLnBrk="1" hangingPunct="1"/>
            <a:r>
              <a:rPr lang="en-US" sz="2400" dirty="0" smtClean="0">
                <a:latin typeface="Kristen ITC" pitchFamily="66" charset="0"/>
              </a:rPr>
              <a:t>Fifth graders are to read a minimum of 25 minutes each night.</a:t>
            </a:r>
            <a:br>
              <a:rPr lang="en-US" sz="2400" dirty="0" smtClean="0">
                <a:latin typeface="Kristen ITC" pitchFamily="66" charset="0"/>
              </a:rPr>
            </a:br>
            <a:endParaRPr lang="en-US" sz="2400" dirty="0" smtClean="0">
              <a:latin typeface="Kristen ITC" pitchFamily="66" charset="0"/>
            </a:endParaRPr>
          </a:p>
          <a:p>
            <a:pPr eaLnBrk="1" hangingPunct="1"/>
            <a:r>
              <a:rPr lang="en-US" sz="2400" dirty="0" smtClean="0">
                <a:latin typeface="Kristen ITC" pitchFamily="66" charset="0"/>
              </a:rPr>
              <a:t>An assignment focusing on a literary element is  due at the </a:t>
            </a:r>
            <a:r>
              <a:rPr lang="en-US" sz="2400" b="1" dirty="0" smtClean="0">
                <a:solidFill>
                  <a:srgbClr val="7030A0"/>
                </a:solidFill>
                <a:latin typeface="Kristen ITC" pitchFamily="66" charset="0"/>
              </a:rPr>
              <a:t>end of each week.  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1371600"/>
            <a:ext cx="4781550" cy="4964113"/>
          </a:xfrm>
          <a:noFill/>
        </p:spPr>
      </p:pic>
    </p:spTree>
    <p:extLst>
      <p:ext uri="{BB962C8B-B14F-4D97-AF65-F5344CB8AC3E}">
        <p14:creationId xmlns:p14="http://schemas.microsoft.com/office/powerpoint/2010/main" val="15094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isten ITC" pitchFamily="66" charset="0"/>
              </a:rPr>
              <a:t> Reader’s Notebook…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5834063" cy="5715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/>
              <a:t>Weekly </a:t>
            </a:r>
            <a:r>
              <a:rPr lang="en-US" sz="2600" dirty="0"/>
              <a:t>responses should reflect your child’s </a:t>
            </a:r>
            <a:r>
              <a:rPr lang="en-US" sz="2600" b="1" dirty="0"/>
              <a:t>best efforts</a:t>
            </a:r>
            <a:r>
              <a:rPr lang="en-US" sz="2600" dirty="0"/>
              <a:t>. </a:t>
            </a:r>
            <a:endParaRPr lang="en-US" sz="26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/>
              <a:t>All responses MUST be written on the correct page of the </a:t>
            </a:r>
            <a:r>
              <a:rPr lang="en-US" sz="2600" b="1" dirty="0">
                <a:solidFill>
                  <a:srgbClr val="7030A0"/>
                </a:solidFill>
              </a:rPr>
              <a:t/>
            </a:r>
            <a:br>
              <a:rPr lang="en-US" sz="2600" b="1" dirty="0">
                <a:solidFill>
                  <a:srgbClr val="7030A0"/>
                </a:solidFill>
              </a:rPr>
            </a:br>
            <a:r>
              <a:rPr lang="en-US" sz="2600" b="1" dirty="0" smtClean="0">
                <a:solidFill>
                  <a:srgbClr val="7030A0"/>
                </a:solidFill>
              </a:rPr>
              <a:t>Reader’s Notebook.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/>
              <a:t>Your </a:t>
            </a:r>
            <a:r>
              <a:rPr lang="en-US" sz="2600" dirty="0"/>
              <a:t>child would benefit from you reading his/her response.  </a:t>
            </a:r>
            <a:endParaRPr lang="en-US" sz="26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/>
              <a:t>After </a:t>
            </a:r>
            <a:r>
              <a:rPr lang="en-US" sz="2600" dirty="0"/>
              <a:t>reading the response, tell your child if any information is unclear to you.  </a:t>
            </a:r>
            <a:endParaRPr lang="en-US" sz="26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/>
              <a:t>Many </a:t>
            </a:r>
            <a:r>
              <a:rPr lang="en-US" sz="2600" dirty="0"/>
              <a:t>times children know </a:t>
            </a:r>
            <a:r>
              <a:rPr lang="en-US" sz="2600" dirty="0" smtClean="0"/>
              <a:t>something</a:t>
            </a:r>
            <a:br>
              <a:rPr lang="en-US" sz="2600" dirty="0" smtClean="0"/>
            </a:br>
            <a:r>
              <a:rPr lang="en-US" sz="2600" dirty="0" smtClean="0"/>
              <a:t>in </a:t>
            </a:r>
            <a:r>
              <a:rPr lang="en-US" sz="2600" dirty="0"/>
              <a:t>their head and just expect the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reader </a:t>
            </a:r>
            <a:r>
              <a:rPr lang="en-US" sz="2600" dirty="0"/>
              <a:t>to follow along without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making </a:t>
            </a:r>
            <a:r>
              <a:rPr lang="en-US" sz="2600" dirty="0"/>
              <a:t>certain that the thoughts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are </a:t>
            </a:r>
            <a:r>
              <a:rPr lang="en-US" sz="2600" dirty="0"/>
              <a:t>fully shared in the written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response</a:t>
            </a:r>
            <a:r>
              <a:rPr lang="en-US" sz="2600" dirty="0"/>
              <a:t>.  </a:t>
            </a:r>
            <a:endParaRPr lang="en-US" sz="26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</p:txBody>
      </p:sp>
      <p:pic>
        <p:nvPicPr>
          <p:cNvPr id="3074" name="Picture 2" descr="Image result for reader's notebook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600200"/>
            <a:ext cx="3505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 flipH="1" flipV="1">
            <a:off x="8686800" y="6126163"/>
            <a:ext cx="457200" cy="7318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latin typeface="Kristen ITC" pitchFamily="66" charset="0"/>
              </a:rPr>
              <a:t>Writing</a:t>
            </a:r>
            <a:br>
              <a:rPr lang="en-US" sz="4000" smtClean="0">
                <a:latin typeface="Kristen ITC" pitchFamily="66" charset="0"/>
              </a:rPr>
            </a:br>
            <a:r>
              <a:rPr lang="en-US" sz="4000" smtClean="0">
                <a:latin typeface="Kristen ITC" pitchFamily="66" charset="0"/>
              </a:rPr>
              <a:t> 6 + 1 Traits of Writing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latin typeface="Kristen ITC" pitchFamily="66" charset="0"/>
              </a:rPr>
              <a:t>1. Ideas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Kristen ITC" pitchFamily="66" charset="0"/>
              </a:rPr>
              <a:t>2. Organization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Kristen ITC" pitchFamily="66" charset="0"/>
              </a:rPr>
              <a:t>3. Voice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Kristen ITC" pitchFamily="66" charset="0"/>
              </a:rPr>
              <a:t>4. Sentence Fluency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Kristen ITC" pitchFamily="66" charset="0"/>
              </a:rPr>
              <a:t>5. Word Choice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Kristen ITC" pitchFamily="66" charset="0"/>
              </a:rPr>
              <a:t>6. Conventions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Kristen ITC" pitchFamily="66" charset="0"/>
              </a:rPr>
              <a:t>  +1 Presentation</a:t>
            </a:r>
          </a:p>
          <a:p>
            <a:pPr eaLnBrk="1" hangingPunct="1">
              <a:buFontTx/>
              <a:buNone/>
            </a:pPr>
            <a:endParaRPr lang="en-US" sz="2800" smtClean="0">
              <a:latin typeface="Kristen ITC" pitchFamily="66" charset="0"/>
            </a:endParaRPr>
          </a:p>
          <a:p>
            <a:pPr eaLnBrk="1" hangingPunct="1">
              <a:buFontTx/>
              <a:buNone/>
            </a:pPr>
            <a:endParaRPr lang="en-US" sz="2800" smtClean="0">
              <a:latin typeface="Kristen ITC" pitchFamily="66" charset="0"/>
            </a:endParaRPr>
          </a:p>
          <a:p>
            <a:pPr eaLnBrk="1" hangingPunct="1"/>
            <a:endParaRPr lang="en-US" sz="2800" smtClean="0">
              <a:latin typeface="Kristen ITC" pitchFamily="66" charset="0"/>
            </a:endParaRPr>
          </a:p>
        </p:txBody>
      </p:sp>
      <p:pic>
        <p:nvPicPr>
          <p:cNvPr id="25604" name="Picture 4" descr="ice_cream_sunda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625" y="1600200"/>
            <a:ext cx="2571750" cy="4525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8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285</Words>
  <Application>Microsoft Office PowerPoint</Application>
  <PresentationFormat>On-screen Show (4:3)</PresentationFormat>
  <Paragraphs>85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Kristen ITC</vt:lpstr>
      <vt:lpstr>Showcard Gothic</vt:lpstr>
      <vt:lpstr>Wingdings</vt:lpstr>
      <vt:lpstr>Office Theme</vt:lpstr>
      <vt:lpstr>Photo Editor Photo</vt:lpstr>
      <vt:lpstr> FifTH GRADE PARENT ORIENTATION SEPTEMBER 12, 2018 </vt:lpstr>
      <vt:lpstr>Fifth Grade ELA</vt:lpstr>
      <vt:lpstr>English Language Arts</vt:lpstr>
      <vt:lpstr>Anthology Scott Foresman Reading Street The textbook is available on-line at pearsonrealize.com   </vt:lpstr>
      <vt:lpstr>         Family Times</vt:lpstr>
      <vt:lpstr> A Fluent Reader…</vt:lpstr>
      <vt:lpstr>Independent Reading</vt:lpstr>
      <vt:lpstr> Reader’s Notebook…</vt:lpstr>
      <vt:lpstr>Writing  6 + 1 Traits of Writing</vt:lpstr>
      <vt:lpstr>Social Studies The Western Hemisphere</vt:lpstr>
      <vt:lpstr>Looking forward  to a  positive and productive year!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FifTH GRADE PARENT ORIENTATION SEPTEMBER 17, 2015</dc:title>
  <dc:creator>SCS User</dc:creator>
  <cp:lastModifiedBy>Dawn Tefft</cp:lastModifiedBy>
  <cp:revision>13</cp:revision>
  <cp:lastPrinted>2018-09-11T22:20:21Z</cp:lastPrinted>
  <dcterms:created xsi:type="dcterms:W3CDTF">2015-09-17T01:28:15Z</dcterms:created>
  <dcterms:modified xsi:type="dcterms:W3CDTF">2018-09-12T00:10:39Z</dcterms:modified>
</cp:coreProperties>
</file>