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1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1CA9"/>
    <a:srgbClr val="FFFFCC"/>
    <a:srgbClr val="F5F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3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FA7B-DA55-4D8A-AB6E-CD3E3DC64BB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8C99-31ED-438C-92CD-693C35B8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4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FA7B-DA55-4D8A-AB6E-CD3E3DC64BB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8C99-31ED-438C-92CD-693C35B8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7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FA7B-DA55-4D8A-AB6E-CD3E3DC64BB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8C99-31ED-438C-92CD-693C35B8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8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152BC-BC4C-42FE-9B9D-EBF90E0B4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51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1D238-12BE-4FE9-B121-8FA44A403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FA7B-DA55-4D8A-AB6E-CD3E3DC64BB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8C99-31ED-438C-92CD-693C35B8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9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FA7B-DA55-4D8A-AB6E-CD3E3DC64BB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8C99-31ED-438C-92CD-693C35B8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FA7B-DA55-4D8A-AB6E-CD3E3DC64BB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8C99-31ED-438C-92CD-693C35B8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9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FA7B-DA55-4D8A-AB6E-CD3E3DC64BB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8C99-31ED-438C-92CD-693C35B8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FA7B-DA55-4D8A-AB6E-CD3E3DC64BB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8C99-31ED-438C-92CD-693C35B8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6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FA7B-DA55-4D8A-AB6E-CD3E3DC64BB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8C99-31ED-438C-92CD-693C35B8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FA7B-DA55-4D8A-AB6E-CD3E3DC64BB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8C99-31ED-438C-92CD-693C35B8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3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FA7B-DA55-4D8A-AB6E-CD3E3DC64BB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08C99-31ED-438C-92CD-693C35B8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8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4FA7B-DA55-4D8A-AB6E-CD3E3DC64BB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08C99-31ED-438C-92CD-693C35B8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0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rsmcgowan.com/reading/stages.htm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3434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Showcard Gothic" pitchFamily="82" charset="0"/>
              </a:rPr>
              <a:t/>
            </a:r>
            <a:br>
              <a:rPr lang="en-US" sz="4000" dirty="0" smtClean="0">
                <a:latin typeface="Showcard Gothic" pitchFamily="82" charset="0"/>
              </a:rPr>
            </a:br>
            <a:r>
              <a:rPr lang="en-US" sz="4000" dirty="0" smtClean="0">
                <a:latin typeface="Showcard Gothic" pitchFamily="82" charset="0"/>
              </a:rPr>
              <a:t>SIXTH GRADE</a:t>
            </a:r>
            <a:br>
              <a:rPr lang="en-US" sz="4000" dirty="0" smtClean="0">
                <a:latin typeface="Showcard Gothic" pitchFamily="82" charset="0"/>
              </a:rPr>
            </a:br>
            <a:r>
              <a:rPr lang="en-US" sz="4000" dirty="0" smtClean="0">
                <a:latin typeface="Showcard Gothic" pitchFamily="82" charset="0"/>
              </a:rPr>
              <a:t>PARENT ORIENTATION</a:t>
            </a:r>
            <a:br>
              <a:rPr lang="en-US" sz="4000" dirty="0" smtClean="0">
                <a:latin typeface="Showcard Gothic" pitchFamily="82" charset="0"/>
              </a:rPr>
            </a:br>
            <a:r>
              <a:rPr lang="en-US" sz="4000" dirty="0" smtClean="0">
                <a:latin typeface="Showcard Gothic" pitchFamily="82" charset="0"/>
              </a:rPr>
              <a:t>SEPTEMBER 12, </a:t>
            </a:r>
            <a:r>
              <a:rPr lang="en-US" sz="4000" dirty="0" smtClean="0">
                <a:latin typeface="Showcard Gothic" pitchFamily="82" charset="0"/>
              </a:rPr>
              <a:t>2018</a:t>
            </a:r>
            <a:r>
              <a:rPr lang="en-US" sz="4000" dirty="0" smtClean="0">
                <a:latin typeface="Kristen ITC" pitchFamily="66" charset="0"/>
              </a:rPr>
              <a:t/>
            </a:r>
            <a:br>
              <a:rPr lang="en-US" sz="4000" dirty="0" smtClean="0">
                <a:latin typeface="Kristen ITC" pitchFamily="66" charset="0"/>
              </a:rPr>
            </a:br>
            <a:endParaRPr lang="en-US" sz="4000" dirty="0" smtClean="0">
              <a:latin typeface="Kristen ITC" pitchFamily="66" charset="0"/>
            </a:endParaRPr>
          </a:p>
        </p:txBody>
      </p:sp>
      <p:pic>
        <p:nvPicPr>
          <p:cNvPr id="3076" name="Picture 4" descr="Image result for what do you do with an id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553198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3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isten ITC" pitchFamily="66" charset="0"/>
              </a:rPr>
              <a:t>Planner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143000"/>
            <a:ext cx="5334000" cy="49831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Kristen ITC" pitchFamily="66" charset="0"/>
              </a:rPr>
              <a:t>Students are responsible for updating the planner with upcoming assignments.</a:t>
            </a:r>
            <a:br>
              <a:rPr lang="en-US" sz="2400" dirty="0" smtClean="0">
                <a:latin typeface="Kristen ITC" pitchFamily="66" charset="0"/>
              </a:rPr>
            </a:br>
            <a:endParaRPr lang="en-US" sz="2400" dirty="0" smtClean="0">
              <a:latin typeface="Kristen ITC" pitchFamily="66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Kristen ITC" pitchFamily="66" charset="0"/>
              </a:rPr>
              <a:t>The planner will also be the place that I use to share information with parents.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Kristen ITC" pitchFamily="66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Kristen ITC" pitchFamily="66" charset="0"/>
              </a:rPr>
              <a:t>It is the responsibility of the student to ensure that a parent signs the planner before the start of each new week.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dirty="0" smtClean="0">
              <a:latin typeface="Kristen ITC" pitchFamily="66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Kristen ITC" pitchFamily="66" charset="0"/>
            </a:endParaRPr>
          </a:p>
        </p:txBody>
      </p:sp>
      <p:pic>
        <p:nvPicPr>
          <p:cNvPr id="1536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600200"/>
            <a:ext cx="4038600" cy="3178175"/>
          </a:xfrm>
          <a:noFill/>
        </p:spPr>
      </p:pic>
    </p:spTree>
    <p:extLst>
      <p:ext uri="{BB962C8B-B14F-4D97-AF65-F5344CB8AC3E}">
        <p14:creationId xmlns:p14="http://schemas.microsoft.com/office/powerpoint/2010/main" val="38327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8153400" cy="1219199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             </a:t>
            </a:r>
            <a:r>
              <a:rPr lang="en-US" dirty="0" smtClean="0">
                <a:latin typeface="Kristen ITC" panose="03050502040202030202" pitchFamily="66" charset="0"/>
              </a:rPr>
              <a:t>Our Socia</a:t>
            </a:r>
            <a:r>
              <a:rPr lang="en-US" dirty="0" smtClean="0">
                <a:latin typeface="Kristen ITC" panose="03050502040202030202" pitchFamily="66" charset="0"/>
              </a:rPr>
              <a:t>l Contract</a:t>
            </a:r>
            <a:endParaRPr lang="en-US" dirty="0">
              <a:latin typeface="Kristen ITC" panose="03050502040202030202" pitchFamily="66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74520"/>
            <a:ext cx="8305800" cy="460248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Groups of 5</a:t>
            </a:r>
            <a:r>
              <a:rPr lang="en-US" sz="2600" baseline="300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th</a:t>
            </a:r>
            <a:r>
              <a:rPr lang="en-US" sz="26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 and 6</a:t>
            </a:r>
            <a:r>
              <a:rPr lang="en-US" sz="2600" baseline="300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th</a:t>
            </a:r>
            <a:r>
              <a:rPr lang="en-US" sz="26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 graders worked together to create our Social Contract. 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en-US" sz="2600" dirty="0" smtClean="0"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Together we agreed on the contract that is on display.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en-US" sz="2600" dirty="0" smtClean="0"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Please encourage your child to reflect on our contract by asking him/her to share with you his/ her rating on how well the contract was followed on a given day. </a:t>
            </a:r>
          </a:p>
          <a:p>
            <a:pPr algn="l"/>
            <a:r>
              <a:rPr lang="en-US" sz="2600" dirty="0">
                <a:solidFill>
                  <a:schemeClr val="tx1"/>
                </a:solidFill>
                <a:latin typeface="Kristen ITC" panose="03050502040202030202" pitchFamily="66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    Use a scale </a:t>
            </a:r>
            <a:r>
              <a:rPr lang="en-US" sz="2600" dirty="0">
                <a:solidFill>
                  <a:schemeClr val="tx1"/>
                </a:solidFill>
                <a:latin typeface="Kristen ITC" panose="03050502040202030202" pitchFamily="66" charset="0"/>
              </a:rPr>
              <a:t>of 1-10 with 10 being the </a:t>
            </a:r>
            <a:r>
              <a:rPr lang="en-US" sz="26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best</a:t>
            </a:r>
            <a:endParaRPr lang="en-US" sz="2600" dirty="0" smtClean="0"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endParaRPr lang="en-US" dirty="0" smtClean="0"/>
          </a:p>
          <a:p>
            <a:pPr algn="l"/>
            <a:endParaRPr lang="en-US" dirty="0" smtClean="0"/>
          </a:p>
        </p:txBody>
      </p:sp>
      <p:pic>
        <p:nvPicPr>
          <p:cNvPr id="4098" name="Picture 2" descr="Image result for three pillars of charac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190388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73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990099"/>
                </a:solidFill>
                <a:latin typeface="Kristen ITC" pitchFamily="66" charset="0"/>
              </a:rPr>
              <a:t>Purple Pride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295400"/>
            <a:ext cx="8991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Kristen ITC" pitchFamily="66" charset="0"/>
              </a:rPr>
              <a:t>	Each month, students will have the opportunity to participate in monthly incentive activities. </a:t>
            </a:r>
            <a:endParaRPr lang="en-US" sz="2800" dirty="0" smtClean="0">
              <a:latin typeface="Kristen ITC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>
              <a:latin typeface="Kristen ITC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Kristen ITC" pitchFamily="66" charset="0"/>
              </a:rPr>
              <a:t>Purple Pride students follow the social contract throughout the school day.  This includes being responsible and having their assignments completed throughout the month.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>
              <a:latin typeface="Kristen ITC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Kristen ITC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Kristen ITC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>
              <a:latin typeface="Kristen ITC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Kristen ITC" pitchFamily="66" charset="0"/>
              </a:rPr>
              <a:t/>
            </a:r>
            <a:br>
              <a:rPr lang="en-US" sz="2800" dirty="0" smtClean="0">
                <a:latin typeface="Kristen ITC" pitchFamily="66" charset="0"/>
              </a:rPr>
            </a:br>
            <a:endParaRPr lang="en-US" sz="2800" dirty="0" smtClean="0">
              <a:latin typeface="Kristen ITC" pitchFamily="66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>
              <a:solidFill>
                <a:srgbClr val="990099"/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ED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304801"/>
            <a:ext cx="8534400" cy="3295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Kristen ITC" pitchFamily="66" charset="0"/>
              </a:rPr>
              <a:t/>
            </a:r>
            <a:br>
              <a:rPr lang="en-US" dirty="0" smtClean="0">
                <a:latin typeface="Kristen ITC" pitchFamily="66" charset="0"/>
              </a:rPr>
            </a:br>
            <a:r>
              <a:rPr lang="en-US" dirty="0" smtClean="0">
                <a:latin typeface="Kristen ITC" pitchFamily="66" charset="0"/>
              </a:rPr>
              <a:t/>
            </a:r>
            <a:br>
              <a:rPr lang="en-US" dirty="0" smtClean="0">
                <a:latin typeface="Kristen ITC" pitchFamily="66" charset="0"/>
              </a:rPr>
            </a:br>
            <a:r>
              <a:rPr lang="en-US" dirty="0" smtClean="0">
                <a:latin typeface="Kristen ITC" pitchFamily="66" charset="0"/>
              </a:rPr>
              <a:t/>
            </a:r>
            <a:br>
              <a:rPr lang="en-US" dirty="0" smtClean="0">
                <a:latin typeface="Kristen ITC" pitchFamily="66" charset="0"/>
              </a:rPr>
            </a:br>
            <a:endParaRPr lang="en-US" dirty="0" smtClean="0">
              <a:latin typeface="Kristen ITC" pitchFamily="66" charset="0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152400" y="3886200"/>
            <a:ext cx="9448800" cy="2819400"/>
          </a:xfrm>
          <a:solidFill>
            <a:schemeClr val="bg1"/>
          </a:solidFill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300" dirty="0" smtClean="0">
              <a:solidFill>
                <a:srgbClr val="7030A0"/>
              </a:solidFill>
              <a:latin typeface="Lucida Handwriting" panose="03010101010101010101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 smtClean="0">
                <a:solidFill>
                  <a:srgbClr val="7030A0"/>
                </a:solidFill>
                <a:latin typeface="Lucida Handwriting" panose="03010101010101010101" pitchFamily="66" charset="0"/>
              </a:rPr>
              <a:t>I’m looking forward to a year of</a:t>
            </a:r>
            <a:br>
              <a:rPr lang="en-US" sz="5100" dirty="0" smtClean="0">
                <a:solidFill>
                  <a:srgbClr val="7030A0"/>
                </a:solidFill>
                <a:latin typeface="Lucida Handwriting" panose="03010101010101010101" pitchFamily="66" charset="0"/>
              </a:rPr>
            </a:br>
            <a:endParaRPr lang="en-US" sz="2600" dirty="0" smtClean="0">
              <a:solidFill>
                <a:srgbClr val="7030A0"/>
              </a:solidFill>
              <a:latin typeface="Lucida Handwriting" panose="03010101010101010101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 smtClean="0">
                <a:solidFill>
                  <a:srgbClr val="7030A0"/>
                </a:solidFill>
                <a:latin typeface="Lucida Handwriting" panose="03010101010101010101" pitchFamily="66" charset="0"/>
              </a:rPr>
              <a:t>sharing ideas </a:t>
            </a:r>
            <a:br>
              <a:rPr lang="en-US" sz="5100" dirty="0" smtClean="0">
                <a:solidFill>
                  <a:srgbClr val="7030A0"/>
                </a:solidFill>
                <a:latin typeface="Lucida Handwriting" panose="03010101010101010101" pitchFamily="66" charset="0"/>
              </a:rPr>
            </a:br>
            <a:endParaRPr lang="en-US" sz="2200" dirty="0" smtClean="0">
              <a:solidFill>
                <a:srgbClr val="7030A0"/>
              </a:solidFill>
              <a:latin typeface="Lucida Handwriting" panose="03010101010101010101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 smtClean="0">
                <a:solidFill>
                  <a:srgbClr val="7030A0"/>
                </a:solidFill>
                <a:latin typeface="Lucida Handwriting" panose="03010101010101010101" pitchFamily="66" charset="0"/>
              </a:rPr>
              <a:t>to change </a:t>
            </a:r>
            <a:r>
              <a:rPr lang="en-US" sz="5100" b="1" dirty="0" smtClean="0">
                <a:solidFill>
                  <a:srgbClr val="B41CA9"/>
                </a:solidFill>
                <a:latin typeface="Lucida Handwriting" panose="03010101010101010101" pitchFamily="66" charset="0"/>
              </a:rPr>
              <a:t>our</a:t>
            </a:r>
            <a:r>
              <a:rPr lang="en-US" sz="5100" dirty="0" smtClean="0">
                <a:solidFill>
                  <a:srgbClr val="7030A0"/>
                </a:solidFill>
                <a:latin typeface="Kristen ITC" pitchFamily="66" charset="0"/>
              </a:rPr>
              <a:t> </a:t>
            </a:r>
            <a:r>
              <a:rPr lang="en-US" sz="5100" dirty="0" smtClean="0">
                <a:solidFill>
                  <a:srgbClr val="7030A0"/>
                </a:solidFill>
                <a:latin typeface="Lucida Handwriting" panose="03010101010101010101" pitchFamily="66" charset="0"/>
              </a:rPr>
              <a:t>world.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rgbClr val="7030A0"/>
              </a:solidFill>
              <a:latin typeface="Kristen ITC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7030A0"/>
              </a:solidFill>
              <a:latin typeface="Kristen ITC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200" dirty="0" smtClean="0">
                <a:solidFill>
                  <a:srgbClr val="7030A0"/>
                </a:solidFill>
                <a:latin typeface="Lucida Handwriting" panose="03010101010101010101" pitchFamily="66" charset="0"/>
              </a:rPr>
              <a:t>Thank </a:t>
            </a:r>
            <a:r>
              <a:rPr lang="en-US" sz="5200" dirty="0" smtClean="0">
                <a:solidFill>
                  <a:srgbClr val="7030A0"/>
                </a:solidFill>
                <a:latin typeface="Lucida Handwriting" panose="03010101010101010101" pitchFamily="66" charset="0"/>
              </a:rPr>
              <a:t>you</a:t>
            </a:r>
          </a:p>
        </p:txBody>
      </p:sp>
      <p:pic>
        <p:nvPicPr>
          <p:cNvPr id="3074" name="Picture 2" descr="Image result for what do you do with an 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7" y="0"/>
            <a:ext cx="4467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6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ED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  <a:latin typeface="Kristen ITC" pitchFamily="66" charset="0"/>
              </a:rPr>
              <a:t>English Language Arts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126" y="1365621"/>
            <a:ext cx="8527473" cy="54027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Students in </a:t>
            </a:r>
            <a:r>
              <a:rPr lang="en-US" sz="3000" dirty="0" smtClean="0"/>
              <a:t>6th </a:t>
            </a:r>
            <a:r>
              <a:rPr lang="en-US" sz="3000" dirty="0"/>
              <a:t>grade should experience a balance of literature and informational texts 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Students will have opportunities </a:t>
            </a:r>
            <a:r>
              <a:rPr lang="en-US" sz="3000" dirty="0"/>
              <a:t>to engage with a variety of topics and </a:t>
            </a:r>
            <a:r>
              <a:rPr lang="en-US" sz="3000" dirty="0" smtClean="0"/>
              <a:t>texts. 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Writing activities and discussions </a:t>
            </a:r>
            <a:r>
              <a:rPr lang="en-US" sz="3000" dirty="0"/>
              <a:t>about texts </a:t>
            </a:r>
            <a:r>
              <a:rPr lang="en-US" sz="3000" dirty="0" smtClean="0"/>
              <a:t>will support </a:t>
            </a:r>
            <a:r>
              <a:rPr lang="en-US" sz="3000" dirty="0"/>
              <a:t>language </a:t>
            </a:r>
            <a:r>
              <a:rPr lang="en-US" sz="3000" dirty="0" smtClean="0"/>
              <a:t>development and knowledge building. </a:t>
            </a:r>
            <a:endParaRPr lang="en-US" sz="3000" dirty="0" smtClean="0">
              <a:latin typeface="Kristen ITC" pitchFamily="66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>
              <a:latin typeface="Kristen ITC" pitchFamily="66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>
              <a:latin typeface="Kristen ITC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Kristen ITC" pitchFamily="66" charset="0"/>
              </a:rPr>
              <a:t>ELA standards are divided into the following areas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Kristen ITC" pitchFamily="66" charset="0"/>
              </a:rPr>
              <a:t>Reading Standards </a:t>
            </a:r>
            <a:r>
              <a:rPr lang="en-US" sz="2400" dirty="0" smtClean="0">
                <a:latin typeface="Kristen ITC" pitchFamily="66" charset="0"/>
              </a:rPr>
              <a:t>(</a:t>
            </a:r>
            <a:r>
              <a:rPr lang="en-US" sz="2200" dirty="0" smtClean="0">
                <a:latin typeface="Kristen ITC" pitchFamily="66" charset="0"/>
              </a:rPr>
              <a:t>Literature and </a:t>
            </a:r>
            <a:r>
              <a:rPr lang="en-US" sz="2200" dirty="0" smtClean="0">
                <a:latin typeface="Kristen ITC" pitchFamily="66" charset="0"/>
              </a:rPr>
              <a:t>Informational </a:t>
            </a:r>
            <a:r>
              <a:rPr lang="en-US" sz="2200" dirty="0" smtClean="0">
                <a:latin typeface="Kristen ITC" pitchFamily="66" charset="0"/>
              </a:rPr>
              <a:t>Text)</a:t>
            </a:r>
            <a:endParaRPr lang="en-US" sz="2200" dirty="0" smtClean="0">
              <a:latin typeface="Kristen ITC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Kristen ITC" pitchFamily="66" charset="0"/>
              </a:rPr>
              <a:t>Writing Standards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Kristen ITC" pitchFamily="66" charset="0"/>
              </a:rPr>
              <a:t>Speaking and Listening Standards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Kristen ITC" pitchFamily="66" charset="0"/>
              </a:rPr>
              <a:t>Language Standards</a:t>
            </a:r>
          </a:p>
        </p:txBody>
      </p:sp>
    </p:spTree>
    <p:extLst>
      <p:ext uri="{BB962C8B-B14F-4D97-AF65-F5344CB8AC3E}">
        <p14:creationId xmlns:p14="http://schemas.microsoft.com/office/powerpoint/2010/main" val="237295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isten ITC" pitchFamily="66" charset="0"/>
              </a:rPr>
              <a:t> A Fluent Reader…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6934200" cy="5715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recognizes plot of a story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recognizes problem and solution in a story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evaluates a character's actions or behaviors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uses a variety of clues to decode unfamiliar words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understands affixes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uses punctuation correctly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reads with expression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reads smoothly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selects a wide variety of books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silent sustained reading at least 30 minutes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confident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enjoys sharing favorite books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enjoys challenges 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latin typeface="Kristen ITC" pitchFamily="66" charset="0"/>
              </a:rPr>
              <a:t>selects reading during free time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800" dirty="0" smtClean="0">
              <a:latin typeface="Kristen ITC" pitchFamily="66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000" dirty="0" smtClean="0"/>
              <a:t>Information taken from </a:t>
            </a:r>
            <a:r>
              <a:rPr lang="en-US" sz="1000" dirty="0" smtClean="0">
                <a:hlinkClick r:id="rId2"/>
              </a:rPr>
              <a:t>http://www.mrsmcgowan.com/reading/stages.htm</a:t>
            </a:r>
            <a:endParaRPr lang="en-US" sz="1000" dirty="0" smtClean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3925310"/>
            <a:ext cx="2857500" cy="2925763"/>
          </a:xfrm>
          <a:noFill/>
        </p:spPr>
      </p:pic>
    </p:spTree>
    <p:extLst>
      <p:ext uri="{BB962C8B-B14F-4D97-AF65-F5344CB8AC3E}">
        <p14:creationId xmlns:p14="http://schemas.microsoft.com/office/powerpoint/2010/main" val="25333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isten ITC" pitchFamily="66" charset="0"/>
              </a:rPr>
              <a:t>Independent Reading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52800" y="1600200"/>
            <a:ext cx="5257800" cy="472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smtClean="0">
                <a:latin typeface="Kristen ITC" pitchFamily="66" charset="0"/>
              </a:rPr>
              <a:t>SCS’s homework policy includes guidelines for </a:t>
            </a:r>
          </a:p>
          <a:p>
            <a:pPr algn="ctr" eaLnBrk="1" hangingPunct="1">
              <a:buFontTx/>
              <a:buNone/>
            </a:pPr>
            <a:r>
              <a:rPr lang="en-US" sz="2800" dirty="0" smtClean="0">
                <a:latin typeface="Kristen ITC" pitchFamily="66" charset="0"/>
              </a:rPr>
              <a:t>independent reading for each grade level.</a:t>
            </a:r>
          </a:p>
          <a:p>
            <a:pPr algn="ctr" eaLnBrk="1" hangingPunct="1">
              <a:buFontTx/>
              <a:buNone/>
            </a:pPr>
            <a:endParaRPr lang="en-US" sz="2800" dirty="0" smtClean="0">
              <a:latin typeface="Kristen ITC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sz="2800" dirty="0" smtClean="0">
                <a:latin typeface="Kristen ITC" pitchFamily="66" charset="0"/>
              </a:rPr>
              <a:t> Sixth graders are to read a minimum of 30 </a:t>
            </a:r>
          </a:p>
          <a:p>
            <a:pPr algn="ctr" eaLnBrk="1" hangingPunct="1">
              <a:buFontTx/>
              <a:buNone/>
            </a:pPr>
            <a:r>
              <a:rPr lang="en-US" sz="2800" dirty="0" smtClean="0">
                <a:latin typeface="Kristen ITC" pitchFamily="66" charset="0"/>
              </a:rPr>
              <a:t>minutes each night.</a:t>
            </a:r>
          </a:p>
          <a:p>
            <a:pPr algn="ctr" eaLnBrk="1" hangingPunct="1">
              <a:buFontTx/>
              <a:buNone/>
            </a:pPr>
            <a:endParaRPr lang="en-US" sz="2800" dirty="0" smtClean="0">
              <a:latin typeface="Kristen ITC" pitchFamily="66" charset="0"/>
            </a:endParaRPr>
          </a:p>
          <a:p>
            <a:pPr algn="ctr" eaLnBrk="1" hangingPunct="1">
              <a:buFontTx/>
              <a:buNone/>
            </a:pPr>
            <a:endParaRPr lang="en-US" sz="2800" dirty="0" smtClean="0">
              <a:latin typeface="Kristen ITC" pitchFamily="66" charset="0"/>
            </a:endParaRPr>
          </a:p>
          <a:p>
            <a:pPr eaLnBrk="1" hangingPunct="1">
              <a:buFontTx/>
              <a:buNone/>
            </a:pPr>
            <a:endParaRPr lang="en-US" sz="2800" dirty="0" smtClean="0">
              <a:latin typeface="Kristen ITC" pitchFamily="66" charset="0"/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3638550" cy="3776663"/>
          </a:xfrm>
          <a:noFill/>
        </p:spPr>
      </p:pic>
    </p:spTree>
    <p:extLst>
      <p:ext uri="{BB962C8B-B14F-4D97-AF65-F5344CB8AC3E}">
        <p14:creationId xmlns:p14="http://schemas.microsoft.com/office/powerpoint/2010/main" val="21049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Kristen ITC" pitchFamily="66" charset="0"/>
              </a:rPr>
              <a:t> Reader’s Notebook…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5867400" cy="5715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/>
              <a:t>Weekly </a:t>
            </a:r>
            <a:r>
              <a:rPr lang="en-US" sz="2800" dirty="0"/>
              <a:t>responses should reflect your child’s </a:t>
            </a:r>
            <a:r>
              <a:rPr lang="en-US" sz="2800" b="1" dirty="0"/>
              <a:t>best efforts</a:t>
            </a:r>
            <a:r>
              <a:rPr lang="en-US" sz="2800" dirty="0"/>
              <a:t>. </a:t>
            </a:r>
            <a:endParaRPr lang="en-US" sz="2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/>
              <a:t>All responses MUST be written on the correct page of the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 Reader’s Notebook.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/>
              <a:t>Your </a:t>
            </a:r>
            <a:r>
              <a:rPr lang="en-US" sz="2800" dirty="0"/>
              <a:t>child would benefit from you reading his/her response.  </a:t>
            </a: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dirty="0" smtClean="0"/>
              <a:t>After </a:t>
            </a:r>
            <a:r>
              <a:rPr lang="en-US" sz="2800" dirty="0"/>
              <a:t>reading the response, tell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your </a:t>
            </a:r>
            <a:r>
              <a:rPr lang="en-US" sz="2800" dirty="0"/>
              <a:t>child if any information is unclear to you.  </a:t>
            </a:r>
            <a:endParaRPr lang="en-US" sz="2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/>
              <a:t>Many </a:t>
            </a:r>
            <a:r>
              <a:rPr lang="en-US" sz="2800" dirty="0"/>
              <a:t>times children know something in their head and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just </a:t>
            </a:r>
            <a:r>
              <a:rPr lang="en-US" sz="2800" dirty="0"/>
              <a:t>expect the reader to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follow </a:t>
            </a:r>
            <a:r>
              <a:rPr lang="en-US" sz="2800" dirty="0"/>
              <a:t>along without making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certain </a:t>
            </a:r>
            <a:r>
              <a:rPr lang="en-US" sz="2800" dirty="0"/>
              <a:t>that the thoughts are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fully </a:t>
            </a:r>
            <a:r>
              <a:rPr lang="en-US" sz="2800" dirty="0"/>
              <a:t>shared in the written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response</a:t>
            </a:r>
            <a:r>
              <a:rPr lang="en-US" sz="2800" dirty="0"/>
              <a:t>.  </a:t>
            </a:r>
            <a:endParaRPr lang="en-US" sz="2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4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reader's notebook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1"/>
            <a:ext cx="345303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2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Kristen ITC" pitchFamily="66" charset="0"/>
              </a:rPr>
              <a:t>Anthology</a:t>
            </a:r>
            <a:br>
              <a:rPr lang="en-US" dirty="0" smtClean="0">
                <a:latin typeface="Kristen ITC" pitchFamily="66" charset="0"/>
              </a:rPr>
            </a:br>
            <a:r>
              <a:rPr lang="en-US" sz="2700" i="1" dirty="0">
                <a:latin typeface="Kristen ITC" pitchFamily="66" charset="0"/>
              </a:rPr>
              <a:t>Scott </a:t>
            </a:r>
            <a:r>
              <a:rPr lang="en-US" sz="2700" i="1" dirty="0" err="1">
                <a:latin typeface="Kristen ITC" pitchFamily="66" charset="0"/>
              </a:rPr>
              <a:t>Foresman</a:t>
            </a:r>
            <a:r>
              <a:rPr lang="en-US" sz="2700" i="1" dirty="0">
                <a:latin typeface="Kristen ITC" pitchFamily="66" charset="0"/>
              </a:rPr>
              <a:t> Reading Street…</a:t>
            </a:r>
            <a:br>
              <a:rPr lang="en-US" sz="2700" i="1" dirty="0">
                <a:latin typeface="Kristen ITC" pitchFamily="66" charset="0"/>
              </a:rPr>
            </a:br>
            <a:r>
              <a:rPr lang="en-US" sz="2700" dirty="0">
                <a:latin typeface="Kristen ITC" pitchFamily="66" charset="0"/>
              </a:rPr>
              <a:t>Textbook is available at pearsonrealize.com</a:t>
            </a:r>
            <a:br>
              <a:rPr lang="en-US" sz="2700" dirty="0">
                <a:latin typeface="Kristen ITC" pitchFamily="66" charset="0"/>
              </a:rPr>
            </a:br>
            <a:endParaRPr lang="en-US" sz="2700" dirty="0" smtClean="0">
              <a:latin typeface="Kristen ITC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Kristen ITC" pitchFamily="66" charset="0"/>
              </a:rPr>
              <a:t>Unit </a:t>
            </a:r>
            <a:r>
              <a:rPr lang="en-US" sz="2800" b="1" dirty="0" smtClean="0">
                <a:solidFill>
                  <a:srgbClr val="00B050"/>
                </a:solidFill>
                <a:latin typeface="Kristen ITC" pitchFamily="66" charset="0"/>
              </a:rPr>
              <a:t>themes </a:t>
            </a:r>
            <a:r>
              <a:rPr lang="en-US" sz="2800" b="1" dirty="0" smtClean="0">
                <a:solidFill>
                  <a:srgbClr val="00B050"/>
                </a:solidFill>
                <a:latin typeface="Kristen ITC" pitchFamily="66" charset="0"/>
              </a:rPr>
              <a:t>include</a:t>
            </a:r>
            <a:r>
              <a:rPr lang="en-US" sz="2800" b="1" dirty="0" smtClean="0">
                <a:solidFill>
                  <a:srgbClr val="00B050"/>
                </a:solidFill>
                <a:latin typeface="Kristen ITC" pitchFamily="66" charset="0"/>
              </a:rPr>
              <a:t>…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solidFill>
                <a:srgbClr val="00B050"/>
              </a:solidFill>
              <a:latin typeface="Kristen ITC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solidFill>
                <a:srgbClr val="00B050"/>
              </a:solidFill>
              <a:latin typeface="Kristen ITC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B050"/>
                </a:solidFill>
                <a:latin typeface="Kristen ITC" pitchFamily="66" charset="0"/>
              </a:rPr>
              <a:t>Loyalty </a:t>
            </a:r>
            <a:r>
              <a:rPr lang="en-US" sz="2400" b="1" dirty="0" smtClean="0">
                <a:solidFill>
                  <a:srgbClr val="00B050"/>
                </a:solidFill>
                <a:latin typeface="Kristen ITC" pitchFamily="66" charset="0"/>
              </a:rPr>
              <a:t>and Respect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B050"/>
                </a:solidFill>
                <a:latin typeface="Kristen ITC" pitchFamily="66" charset="0"/>
              </a:rPr>
              <a:t>Space and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B050"/>
                </a:solidFill>
                <a:latin typeface="Kristen ITC" pitchFamily="66" charset="0"/>
              </a:rPr>
              <a:t>Challenges and Obstacles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B050"/>
                </a:solidFill>
                <a:latin typeface="Kristen ITC" pitchFamily="66" charset="0"/>
              </a:rPr>
              <a:t>Explorers, Pioneers, and Discoveries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B050"/>
                </a:solidFill>
                <a:latin typeface="Kristen ITC" pitchFamily="66" charset="0"/>
              </a:rPr>
              <a:t>Exploring </a:t>
            </a:r>
            <a:r>
              <a:rPr lang="en-US" sz="2400" b="1" dirty="0" smtClean="0">
                <a:solidFill>
                  <a:srgbClr val="00B050"/>
                </a:solidFill>
                <a:latin typeface="Kristen ITC" pitchFamily="66" charset="0"/>
              </a:rPr>
              <a:t>Cultures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Kristen ITC" pitchFamily="66" charset="0"/>
            </a:endParaRPr>
          </a:p>
        </p:txBody>
      </p:sp>
      <p:pic>
        <p:nvPicPr>
          <p:cNvPr id="10246" name="Picture 8" descr="schoolboo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476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Kristen ITC" panose="03050502040202030202" pitchFamily="66" charset="0"/>
              </a:rPr>
              <a:t>Each unit has a variety of genres..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4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Kristen ITC" panose="03050502040202030202" pitchFamily="66" charset="0"/>
              </a:rPr>
              <a:t>Expository nonfiction</a:t>
            </a:r>
          </a:p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Kristen ITC" panose="03050502040202030202" pitchFamily="66" charset="0"/>
              </a:rPr>
              <a:t>Narrative nonfiction</a:t>
            </a:r>
          </a:p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Kristen ITC" panose="03050502040202030202" pitchFamily="66" charset="0"/>
              </a:rPr>
              <a:t>Realistic fiction</a:t>
            </a:r>
          </a:p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Kristen ITC" panose="03050502040202030202" pitchFamily="66" charset="0"/>
              </a:rPr>
              <a:t>Historical fiction</a:t>
            </a:r>
          </a:p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Kristen ITC" panose="03050502040202030202" pitchFamily="66" charset="0"/>
              </a:rPr>
              <a:t>Poetry</a:t>
            </a:r>
          </a:p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Kristen ITC" panose="03050502040202030202" pitchFamily="66" charset="0"/>
              </a:rPr>
              <a:t>Biography and Autobiography</a:t>
            </a:r>
          </a:p>
          <a:p>
            <a:pPr marL="0" indent="0">
              <a:buNone/>
            </a:pPr>
            <a:endParaRPr lang="en-US" sz="2400" dirty="0">
              <a:latin typeface="Kristen ITC" panose="03050502040202030202" pitchFamily="66" charset="0"/>
            </a:endParaRPr>
          </a:p>
        </p:txBody>
      </p:sp>
      <p:pic>
        <p:nvPicPr>
          <p:cNvPr id="8" name="Picture 8" descr="schoolbook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2076"/>
            <a:ext cx="476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8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Kristen ITC" pitchFamily="66" charset="0"/>
              </a:rPr>
              <a:t>Family Times</a:t>
            </a:r>
            <a:endParaRPr lang="en-US" dirty="0" smtClean="0">
              <a:latin typeface="Kristen ITC" pitchFamily="66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382000" cy="48307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Kristen ITC" pitchFamily="66" charset="0"/>
              </a:rPr>
              <a:t>A </a:t>
            </a:r>
            <a:r>
              <a:rPr lang="en-US" sz="2400" b="1" dirty="0" smtClean="0">
                <a:latin typeface="Kristen ITC" pitchFamily="66" charset="0"/>
              </a:rPr>
              <a:t>Family Times </a:t>
            </a:r>
            <a:r>
              <a:rPr lang="en-US" sz="2400" dirty="0" smtClean="0">
                <a:latin typeface="Kristen ITC" pitchFamily="66" charset="0"/>
              </a:rPr>
              <a:t>page will be given for each Anthology read.  It </a:t>
            </a:r>
            <a:r>
              <a:rPr lang="en-US" sz="2400" dirty="0" smtClean="0">
                <a:latin typeface="Kristen ITC" pitchFamily="66" charset="0"/>
              </a:rPr>
              <a:t>will be a Green paper in the ELA folder. </a:t>
            </a:r>
          </a:p>
          <a:p>
            <a:pPr eaLnBrk="1" hangingPunct="1"/>
            <a:r>
              <a:rPr lang="en-US" sz="2400" dirty="0" smtClean="0">
                <a:latin typeface="Kristen ITC" pitchFamily="66" charset="0"/>
              </a:rPr>
              <a:t> </a:t>
            </a:r>
            <a:r>
              <a:rPr lang="en-US" sz="2400" dirty="0" smtClean="0">
                <a:latin typeface="Kristen ITC" pitchFamily="66" charset="0"/>
              </a:rPr>
              <a:t>All </a:t>
            </a:r>
            <a:r>
              <a:rPr lang="en-US" sz="2400" b="1" dirty="0" smtClean="0">
                <a:latin typeface="Kristen ITC" pitchFamily="66" charset="0"/>
              </a:rPr>
              <a:t>activities </a:t>
            </a:r>
            <a:r>
              <a:rPr lang="en-US" sz="2400" dirty="0" smtClean="0">
                <a:latin typeface="Kristen ITC" pitchFamily="66" charset="0"/>
              </a:rPr>
              <a:t>can be done for Extra Credit. They must be turned into me with parent signature. </a:t>
            </a:r>
          </a:p>
          <a:p>
            <a:pPr eaLnBrk="1" hangingPunct="1"/>
            <a:r>
              <a:rPr lang="en-US" sz="2400" dirty="0" smtClean="0">
                <a:latin typeface="Kristen ITC" pitchFamily="66" charset="0"/>
              </a:rPr>
              <a:t>Vocabulary will be tested every week.  The first time it will be a quiz.  Then there is always a vocabulary section on the </a:t>
            </a:r>
            <a:r>
              <a:rPr lang="en-US" sz="2400" dirty="0" smtClean="0">
                <a:latin typeface="Kristen ITC" pitchFamily="66" charset="0"/>
              </a:rPr>
              <a:t>final</a:t>
            </a:r>
            <a:r>
              <a:rPr lang="en-US" sz="2400" dirty="0" smtClean="0">
                <a:latin typeface="Kristen ITC" pitchFamily="66" charset="0"/>
              </a:rPr>
              <a:t> </a:t>
            </a:r>
            <a:r>
              <a:rPr lang="en-US" sz="2400" dirty="0" smtClean="0">
                <a:latin typeface="Kristen ITC" pitchFamily="66" charset="0"/>
              </a:rPr>
              <a:t>test.  It is essential that students spend some time studying these words at home.  </a:t>
            </a:r>
          </a:p>
          <a:p>
            <a:pPr eaLnBrk="1" hangingPunct="1"/>
            <a:endParaRPr lang="en-US" sz="2400" dirty="0" smtClean="0">
              <a:latin typeface="Kristen ITC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Kristen ITC" pitchFamily="66" charset="0"/>
              </a:rPr>
              <a:t>	</a:t>
            </a:r>
          </a:p>
        </p:txBody>
      </p:sp>
      <p:pic>
        <p:nvPicPr>
          <p:cNvPr id="12292" name="Picture 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5334000"/>
            <a:ext cx="5562600" cy="1219200"/>
          </a:xfrm>
          <a:noFill/>
        </p:spPr>
      </p:pic>
    </p:spTree>
    <p:extLst>
      <p:ext uri="{BB962C8B-B14F-4D97-AF65-F5344CB8AC3E}">
        <p14:creationId xmlns:p14="http://schemas.microsoft.com/office/powerpoint/2010/main" val="33055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latin typeface="Kristen ITC" pitchFamily="66" charset="0"/>
              </a:rPr>
              <a:t>Writing</a:t>
            </a:r>
            <a:br>
              <a:rPr lang="en-US" sz="4000" smtClean="0">
                <a:latin typeface="Kristen ITC" pitchFamily="66" charset="0"/>
              </a:rPr>
            </a:br>
            <a:r>
              <a:rPr lang="en-US" sz="4000" smtClean="0">
                <a:latin typeface="Kristen ITC" pitchFamily="66" charset="0"/>
              </a:rPr>
              <a:t> 6 + 1 Traits of Writing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latin typeface="Kristen ITC" pitchFamily="66" charset="0"/>
              </a:rPr>
              <a:t>1. Ideas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Kristen ITC" pitchFamily="66" charset="0"/>
              </a:rPr>
              <a:t>2. Organization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Kristen ITC" pitchFamily="66" charset="0"/>
              </a:rPr>
              <a:t>3. Voice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Kristen ITC" pitchFamily="66" charset="0"/>
              </a:rPr>
              <a:t>4. Sentence Fluency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Kristen ITC" pitchFamily="66" charset="0"/>
              </a:rPr>
              <a:t>5. Word Choice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Kristen ITC" pitchFamily="66" charset="0"/>
              </a:rPr>
              <a:t>6. Conventions</a:t>
            </a:r>
          </a:p>
          <a:p>
            <a:pPr eaLnBrk="1" hangingPunct="1">
              <a:buFontTx/>
              <a:buNone/>
            </a:pPr>
            <a:endParaRPr lang="en-US" sz="2800" smtClean="0">
              <a:latin typeface="Kristen ITC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smtClean="0">
                <a:latin typeface="Kristen ITC" pitchFamily="66" charset="0"/>
              </a:rPr>
              <a:t>   +1 Presentation</a:t>
            </a:r>
          </a:p>
          <a:p>
            <a:pPr eaLnBrk="1" hangingPunct="1"/>
            <a:endParaRPr lang="en-US" sz="2800" smtClean="0">
              <a:latin typeface="Kristen ITC" pitchFamily="66" charset="0"/>
            </a:endParaRPr>
          </a:p>
        </p:txBody>
      </p:sp>
      <p:pic>
        <p:nvPicPr>
          <p:cNvPr id="13316" name="Picture 4" descr="ice_cream_sunda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1625" y="1600200"/>
            <a:ext cx="2571750" cy="4525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85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Kristen ITC" pitchFamily="66" charset="0"/>
              </a:rPr>
              <a:t>Social Studies</a:t>
            </a:r>
            <a:br>
              <a:rPr lang="en-US" sz="4000" dirty="0" smtClean="0">
                <a:latin typeface="Kristen ITC" pitchFamily="66" charset="0"/>
              </a:rPr>
            </a:br>
            <a:r>
              <a:rPr lang="en-US" sz="4000" dirty="0" smtClean="0">
                <a:latin typeface="Kristen ITC" pitchFamily="66" charset="0"/>
              </a:rPr>
              <a:t>The Eastern Hemisphere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391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>
                <a:latin typeface="Kristen ITC" pitchFamily="66" charset="0"/>
              </a:rPr>
              <a:t> </a:t>
            </a:r>
            <a:r>
              <a:rPr lang="en-US" sz="2400" dirty="0" smtClean="0">
                <a:latin typeface="Kristen ITC" pitchFamily="66" charset="0"/>
              </a:rPr>
              <a:t>    </a:t>
            </a:r>
            <a:r>
              <a:rPr lang="en-US" sz="2400" i="1" dirty="0" smtClean="0">
                <a:latin typeface="Kristen ITC" pitchFamily="66" charset="0"/>
              </a:rPr>
              <a:t>Scott </a:t>
            </a:r>
            <a:r>
              <a:rPr lang="en-US" sz="2400" i="1" dirty="0" err="1" smtClean="0">
                <a:latin typeface="Kristen ITC" pitchFamily="66" charset="0"/>
              </a:rPr>
              <a:t>Foresman</a:t>
            </a:r>
            <a:r>
              <a:rPr lang="en-US" sz="2400" i="1" dirty="0" smtClean="0">
                <a:latin typeface="Kristen ITC" pitchFamily="66" charset="0"/>
              </a:rPr>
              <a:t>: The World</a:t>
            </a:r>
          </a:p>
          <a:p>
            <a:pPr eaLnBrk="1" hangingPunct="1">
              <a:buFontTx/>
              <a:buNone/>
            </a:pPr>
            <a:r>
              <a:rPr lang="en-US" sz="2400" i="1" dirty="0">
                <a:latin typeface="Kristen ITC" pitchFamily="66" charset="0"/>
              </a:rPr>
              <a:t> </a:t>
            </a:r>
            <a:r>
              <a:rPr lang="en-US" sz="2400" i="1" dirty="0" smtClean="0">
                <a:latin typeface="Kristen ITC" pitchFamily="66" charset="0"/>
              </a:rPr>
              <a:t>  </a:t>
            </a:r>
            <a:r>
              <a:rPr lang="en-US" sz="2400" dirty="0" smtClean="0">
                <a:latin typeface="Kristen ITC" pitchFamily="66" charset="0"/>
              </a:rPr>
              <a:t>Textbook is available on-line!</a:t>
            </a:r>
          </a:p>
          <a:p>
            <a:pPr algn="ctr" eaLnBrk="1" hangingPunct="1">
              <a:buFontTx/>
              <a:buNone/>
            </a:pPr>
            <a:endParaRPr lang="en-US" sz="2400" dirty="0" smtClean="0">
              <a:latin typeface="Kristen ITC" pitchFamily="66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latin typeface="Kristen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2667000"/>
            <a:ext cx="8915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800" dirty="0"/>
              <a:t>Grade 6 Social Studies is based on the geography and history of the Eastern </a:t>
            </a:r>
            <a:r>
              <a:rPr lang="en-US" sz="2800" dirty="0" smtClean="0"/>
              <a:t>Hemisphere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 smtClean="0"/>
              <a:t>Explores the development </a:t>
            </a:r>
            <a:r>
              <a:rPr lang="en-US" sz="2800" dirty="0"/>
              <a:t>of cultures, civilizations, and </a:t>
            </a:r>
            <a:r>
              <a:rPr lang="en-US" sz="2800" dirty="0" smtClean="0"/>
              <a:t>empires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 smtClean="0"/>
              <a:t>Examines interactions </a:t>
            </a:r>
            <a:r>
              <a:rPr lang="en-US" sz="2800" dirty="0"/>
              <a:t>between </a:t>
            </a:r>
            <a:r>
              <a:rPr lang="en-US" sz="2800" dirty="0" smtClean="0"/>
              <a:t>societies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 smtClean="0"/>
              <a:t>Begin making </a:t>
            </a:r>
            <a:r>
              <a:rPr lang="en-US" sz="2800" dirty="0"/>
              <a:t>connections between the past and the present </a:t>
            </a:r>
            <a:endParaRPr lang="en-US" sz="28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 smtClean="0"/>
              <a:t>cover </a:t>
            </a:r>
            <a:r>
              <a:rPr lang="en-US" sz="2800" dirty="0"/>
              <a:t>a time span from pre-history into the 1300s. </a:t>
            </a:r>
          </a:p>
        </p:txBody>
      </p:sp>
      <p:pic>
        <p:nvPicPr>
          <p:cNvPr id="2060" name="Picture 12" descr="C:\Users\tefftd\Desktop\world_globe_clip_art_19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39" y="0"/>
            <a:ext cx="286157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1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146</TotalTime>
  <Words>454</Words>
  <Application>Microsoft Office PowerPoint</Application>
  <PresentationFormat>On-screen Show (4:3)</PresentationFormat>
  <Paragraphs>112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Kristen ITC</vt:lpstr>
      <vt:lpstr>Lucida Handwriting</vt:lpstr>
      <vt:lpstr>Showcard Gothic</vt:lpstr>
      <vt:lpstr>Wingdings</vt:lpstr>
      <vt:lpstr>Office Theme</vt:lpstr>
      <vt:lpstr> SIXTH GRADE PARENT ORIENTATION SEPTEMBER 12, 2018 </vt:lpstr>
      <vt:lpstr>English Language Arts</vt:lpstr>
      <vt:lpstr> A Fluent Reader…</vt:lpstr>
      <vt:lpstr>Independent Reading</vt:lpstr>
      <vt:lpstr> Reader’s Notebook…</vt:lpstr>
      <vt:lpstr>Anthology Scott Foresman Reading Street… Textbook is available at pearsonrealize.com </vt:lpstr>
      <vt:lpstr>Family Times</vt:lpstr>
      <vt:lpstr>Writing  6 + 1 Traits of Writing</vt:lpstr>
      <vt:lpstr>Social Studies The Eastern Hemisphere</vt:lpstr>
      <vt:lpstr>Planner</vt:lpstr>
      <vt:lpstr>              Our Social Contract</vt:lpstr>
      <vt:lpstr>Purple Pride</vt:lpstr>
      <vt:lpstr>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SIXTH GRADE PARENT ORIENTATION SEPTEMBER 17, 2015</dc:title>
  <dc:creator>SCS User</dc:creator>
  <cp:lastModifiedBy>Dawn Tefft</cp:lastModifiedBy>
  <cp:revision>16</cp:revision>
  <dcterms:created xsi:type="dcterms:W3CDTF">2015-09-17T01:44:32Z</dcterms:created>
  <dcterms:modified xsi:type="dcterms:W3CDTF">2018-09-11T23:52:14Z</dcterms:modified>
</cp:coreProperties>
</file>